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8" r:id="rId2"/>
    <p:sldId id="257" r:id="rId3"/>
  </p:sldIdLst>
  <p:sldSz cx="9906000" cy="6858000" type="A4"/>
  <p:notesSz cx="6735763" cy="986631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2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BDF"/>
    <a:srgbClr val="3C887A"/>
    <a:srgbClr val="FF6969"/>
    <a:srgbClr val="6ABEAE"/>
    <a:srgbClr val="AEDCD3"/>
    <a:srgbClr val="99CCFF"/>
    <a:srgbClr val="91B4D7"/>
    <a:srgbClr val="F3F3F3"/>
    <a:srgbClr val="CC99FF"/>
    <a:srgbClr val="6B6B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4689" autoAdjust="0"/>
  </p:normalViewPr>
  <p:slideViewPr>
    <p:cSldViewPr>
      <p:cViewPr varScale="1">
        <p:scale>
          <a:sx n="114" d="100"/>
          <a:sy n="114" d="100"/>
        </p:scale>
        <p:origin x="2034" y="114"/>
      </p:cViewPr>
      <p:guideLst>
        <p:guide orient="horz" pos="2162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" y="8"/>
            <a:ext cx="2919225" cy="49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39" tIns="45215" rIns="90439" bIns="45215" numCol="1" anchor="t" anchorCtr="0" compatLnSpc="1">
            <a:prstTxWarp prst="textNoShape">
              <a:avLst/>
            </a:prstTxWarp>
          </a:bodyPr>
          <a:lstStyle>
            <a:lvl1pPr defTabSz="905175" eaLnBrk="1" hangingPunct="1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3305" y="8"/>
            <a:ext cx="2921380" cy="49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39" tIns="45215" rIns="90439" bIns="45215" numCol="1" anchor="t" anchorCtr="0" compatLnSpc="1">
            <a:prstTxWarp prst="textNoShape">
              <a:avLst/>
            </a:prstTxWarp>
          </a:bodyPr>
          <a:lstStyle>
            <a:lvl1pPr algn="r" defTabSz="903896" eaLnBrk="1" hangingPunct="1">
              <a:defRPr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fld id="{391F50E9-1C81-4880-AF84-B5B5D6F54A63}" type="datetime1">
              <a:rPr lang="fr-FR"/>
              <a:pPr>
                <a:defRPr/>
              </a:pPr>
              <a:t>31/03/2024</a:t>
            </a:fld>
            <a:endParaRPr lang="fr-FR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8" y="9370870"/>
            <a:ext cx="2919225" cy="49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39" tIns="45215" rIns="90439" bIns="45215" numCol="1" anchor="b" anchorCtr="0" compatLnSpc="1">
            <a:prstTxWarp prst="textNoShape">
              <a:avLst/>
            </a:prstTxWarp>
          </a:bodyPr>
          <a:lstStyle>
            <a:lvl1pPr defTabSz="905175" eaLnBrk="1" hangingPunct="1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3305" y="9370870"/>
            <a:ext cx="2921380" cy="49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39" tIns="45215" rIns="90439" bIns="45215" numCol="1" anchor="b" anchorCtr="0" compatLnSpc="1">
            <a:prstTxWarp prst="textNoShape">
              <a:avLst/>
            </a:prstTxWarp>
          </a:bodyPr>
          <a:lstStyle>
            <a:lvl1pPr algn="r" defTabSz="897911" eaLnBrk="1" hangingPunct="1">
              <a:defRPr smtClean="0"/>
            </a:lvl1pPr>
          </a:lstStyle>
          <a:p>
            <a:pPr>
              <a:defRPr/>
            </a:pPr>
            <a:fld id="{6F571880-0DC1-437F-BC3D-1FD43C8FD0E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768814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8" y="8"/>
            <a:ext cx="2919225" cy="49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39" tIns="45215" rIns="90439" bIns="45215" numCol="1" anchor="t" anchorCtr="0" compatLnSpc="1">
            <a:prstTxWarp prst="textNoShape">
              <a:avLst/>
            </a:prstTxWarp>
          </a:bodyPr>
          <a:lstStyle>
            <a:lvl1pPr defTabSz="905175" eaLnBrk="1" hangingPunct="1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3305" y="8"/>
            <a:ext cx="2921380" cy="49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39" tIns="45215" rIns="90439" bIns="45215" numCol="1" anchor="t" anchorCtr="0" compatLnSpc="1">
            <a:prstTxWarp prst="textNoShape">
              <a:avLst/>
            </a:prstTxWarp>
          </a:bodyPr>
          <a:lstStyle>
            <a:lvl1pPr algn="r" defTabSz="903896" eaLnBrk="1" hangingPunct="1">
              <a:defRPr>
                <a:latin typeface="Arial" charset="0"/>
                <a:ea typeface="ＭＳ Ｐゴシック" pitchFamily="-1" charset="-128"/>
              </a:defRPr>
            </a:lvl1pPr>
          </a:lstStyle>
          <a:p>
            <a:pPr>
              <a:defRPr/>
            </a:pPr>
            <a:fld id="{AD4F34E7-9D45-42D8-8A1B-9DFACA9DB089}" type="datetime1">
              <a:rPr lang="fr-FR"/>
              <a:pPr>
                <a:defRPr/>
              </a:pPr>
              <a:t>31/03/2024</a:t>
            </a:fld>
            <a:endParaRPr lang="fr-F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96913" y="738188"/>
            <a:ext cx="5346700" cy="3703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255" y="4685988"/>
            <a:ext cx="5389256" cy="4440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39" tIns="45215" rIns="90439" bIns="45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8" y="9370870"/>
            <a:ext cx="2919225" cy="49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39" tIns="45215" rIns="90439" bIns="45215" numCol="1" anchor="b" anchorCtr="0" compatLnSpc="1">
            <a:prstTxWarp prst="textNoShape">
              <a:avLst/>
            </a:prstTxWarp>
          </a:bodyPr>
          <a:lstStyle>
            <a:lvl1pPr defTabSz="905175" eaLnBrk="1" hangingPunct="1"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3305" y="9370870"/>
            <a:ext cx="2921380" cy="494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439" tIns="45215" rIns="90439" bIns="45215" numCol="1" anchor="b" anchorCtr="0" compatLnSpc="1">
            <a:prstTxWarp prst="textNoShape">
              <a:avLst/>
            </a:prstTxWarp>
          </a:bodyPr>
          <a:lstStyle>
            <a:lvl1pPr algn="r" defTabSz="897911" eaLnBrk="1" hangingPunct="1">
              <a:defRPr smtClean="0"/>
            </a:lvl1pPr>
          </a:lstStyle>
          <a:p>
            <a:pPr>
              <a:defRPr/>
            </a:pPr>
            <a:fld id="{D1035BCD-3C87-4399-BFB6-549C0BCCE0A1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097873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fr-F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265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2799B-AC7E-4F47-8F35-099135C358DB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AC0D4-A6D6-45C9-9D8B-D19A11A979B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91DCE-2A17-4429-AC48-B49CFFF8898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C02CD7-DE6E-4AF6-871E-E869A78C620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7B69-C9DC-460A-9B64-C712EED2662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95300" y="1598613"/>
            <a:ext cx="43815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29200" y="1598613"/>
            <a:ext cx="43815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66712-3ACC-482B-8D9B-110CF99E44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EDB56-6C7C-4E6A-809B-A3B6CEA4DF15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6D33E6-5A1C-423C-9C44-D7DDE1C78FED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63EFCC-C354-4E6F-97F2-093C9DAF353E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64533-BF79-4E0C-8333-4A0937A7E26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312C2-335C-4D1C-9D48-18E58BCD766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88" tIns="46244" rIns="92488" bIns="462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598613"/>
            <a:ext cx="8915400" cy="452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488" tIns="46244" rIns="92488" bIns="462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pour 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8" tIns="46244" rIns="92488" bIns="462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8" tIns="46244" rIns="92488" bIns="462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88" tIns="46244" rIns="92488" bIns="462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59F3AA4E-F12C-447D-8D83-B2D489A9129F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27100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927100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2pPr>
      <a:lvl3pPr algn="ctr" defTabSz="927100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3pPr>
      <a:lvl4pPr algn="ctr" defTabSz="927100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4pPr>
      <a:lvl5pPr algn="ctr" defTabSz="927100" rtl="0" eaLnBrk="0" fontAlgn="base" hangingPunct="0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5pPr>
      <a:lvl6pPr marL="457200"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6pPr>
      <a:lvl7pPr marL="914400"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7pPr>
      <a:lvl8pPr marL="1371600"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8pPr>
      <a:lvl9pPr marL="1828800" algn="ctr" defTabSz="927100" rtl="0" fontAlgn="base">
        <a:spcBef>
          <a:spcPct val="0"/>
        </a:spcBef>
        <a:spcAft>
          <a:spcPct val="0"/>
        </a:spcAft>
        <a:defRPr sz="4500">
          <a:solidFill>
            <a:schemeClr val="tx2"/>
          </a:solidFill>
          <a:latin typeface="Arial" charset="0"/>
        </a:defRPr>
      </a:lvl9pPr>
    </p:titleStyle>
    <p:bodyStyle>
      <a:lvl1pPr marL="346075" indent="-346075" algn="l" defTabSz="927100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52475" indent="-288925" algn="l" defTabSz="927100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ＭＳ Ｐゴシック" pitchFamily="-1" charset="-128"/>
        </a:defRPr>
      </a:lvl2pPr>
      <a:lvl3pPr marL="1155700" indent="-228600" algn="l" defTabSz="9271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" charset="-128"/>
        </a:defRPr>
      </a:lvl3pPr>
      <a:lvl4pPr marL="1619250" indent="-233363" algn="l" defTabSz="9271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" charset="-128"/>
        </a:defRPr>
      </a:lvl4pPr>
      <a:lvl5pPr marL="2081213" indent="-233363" algn="l" defTabSz="9271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" charset="-128"/>
        </a:defRPr>
      </a:lvl5pPr>
      <a:lvl6pPr marL="2538413" indent="-233363" algn="l" defTabSz="9271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95613" indent="-233363" algn="l" defTabSz="9271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52813" indent="-233363" algn="l" defTabSz="9271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910013" indent="-233363" algn="l" defTabSz="9271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71" name="Group 3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5877369"/>
              </p:ext>
            </p:extLst>
          </p:nvPr>
        </p:nvGraphicFramePr>
        <p:xfrm>
          <a:off x="3548843" y="1037993"/>
          <a:ext cx="2924175" cy="1715056"/>
        </p:xfrm>
        <a:graphic>
          <a:graphicData uri="http://schemas.openxmlformats.org/drawingml/2006/table">
            <a:tbl>
              <a:tblPr/>
              <a:tblGrid>
                <a:gridCol w="631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59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4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295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06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4295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DIM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 07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2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295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13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3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295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DIM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14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4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1910672"/>
                  </a:ext>
                </a:extLst>
              </a:tr>
              <a:tr h="214455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20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 5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4455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DIM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21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 6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4455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27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7</a:t>
                      </a:r>
                      <a:endParaRPr kumimoji="0" lang="fr-FR" sz="800" b="0" i="0" u="none" strike="noStrike" cap="none" spc="-3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4455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DIM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28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 8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71" marB="4627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5986722"/>
                  </a:ext>
                </a:extLst>
              </a:tr>
            </a:tbl>
          </a:graphicData>
        </a:graphic>
      </p:graphicFrame>
      <p:sp>
        <p:nvSpPr>
          <p:cNvPr id="2563" name="Rectangle 515"/>
          <p:cNvSpPr>
            <a:spLocks noChangeArrowheads="1"/>
          </p:cNvSpPr>
          <p:nvPr/>
        </p:nvSpPr>
        <p:spPr bwMode="auto">
          <a:xfrm>
            <a:off x="180959" y="3189311"/>
            <a:ext cx="1560513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Juin</a:t>
            </a:r>
          </a:p>
        </p:txBody>
      </p:sp>
      <p:graphicFrame>
        <p:nvGraphicFramePr>
          <p:cNvPr id="2364" name="Group 3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80768"/>
              </p:ext>
            </p:extLst>
          </p:nvPr>
        </p:nvGraphicFramePr>
        <p:xfrm>
          <a:off x="6831242" y="2226693"/>
          <a:ext cx="2921000" cy="428668"/>
        </p:xfrm>
        <a:graphic>
          <a:graphicData uri="http://schemas.openxmlformats.org/drawingml/2006/table">
            <a:tbl>
              <a:tblPr/>
              <a:tblGrid>
                <a:gridCol w="637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8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2306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05</a:t>
                      </a:r>
                    </a:p>
                  </a:txBody>
                  <a:tcPr marL="92488" marR="92488" marT="46197" marB="461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ACTUAL </a:t>
                      </a: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*</a:t>
                      </a: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 </a:t>
                      </a:r>
                      <a:r>
                        <a:rPr kumimoji="0" lang="fr-FR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Finale Road to Pro Am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0467908"/>
                  </a:ext>
                </a:extLst>
              </a:tr>
              <a:tr h="142306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12</a:t>
                      </a:r>
                    </a:p>
                  </a:txBody>
                  <a:tcPr marL="92488" marR="92488" marT="46197" marB="461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VASE D’AUTOMNE</a:t>
                      </a:r>
                    </a:p>
                  </a:txBody>
                  <a:tcPr marL="92438" marR="92438" marT="46217" marB="4621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38" marR="92438" marT="46217" marB="4621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33" name="Rectangle 785"/>
          <p:cNvSpPr>
            <a:spLocks noChangeArrowheads="1"/>
          </p:cNvSpPr>
          <p:nvPr/>
        </p:nvSpPr>
        <p:spPr bwMode="auto">
          <a:xfrm>
            <a:off x="6716335" y="740821"/>
            <a:ext cx="1560512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spc="-150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Septembre</a:t>
            </a:r>
          </a:p>
        </p:txBody>
      </p:sp>
      <p:sp>
        <p:nvSpPr>
          <p:cNvPr id="2855" name="Rectangle 807"/>
          <p:cNvSpPr>
            <a:spLocks noChangeArrowheads="1"/>
          </p:cNvSpPr>
          <p:nvPr/>
        </p:nvSpPr>
        <p:spPr bwMode="auto">
          <a:xfrm>
            <a:off x="6757584" y="2863735"/>
            <a:ext cx="15605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spc="-150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Novembre</a:t>
            </a:r>
          </a:p>
        </p:txBody>
      </p:sp>
      <p:graphicFrame>
        <p:nvGraphicFramePr>
          <p:cNvPr id="2365" name="Group 3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8523406"/>
              </p:ext>
            </p:extLst>
          </p:nvPr>
        </p:nvGraphicFramePr>
        <p:xfrm>
          <a:off x="6843942" y="3149485"/>
          <a:ext cx="2908300" cy="214314"/>
        </p:xfrm>
        <a:graphic>
          <a:graphicData uri="http://schemas.openxmlformats.org/drawingml/2006/table">
            <a:tbl>
              <a:tblPr/>
              <a:tblGrid>
                <a:gridCol w="6319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16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7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 23</a:t>
                      </a:r>
                    </a:p>
                  </a:txBody>
                  <a:tcPr marL="92519" marR="92519" marT="46197" marB="461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COUPE DU BEAUJOLAIS</a:t>
                      </a:r>
                    </a:p>
                  </a:txBody>
                  <a:tcPr marL="92519" marR="92519" marT="46197" marB="461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Sc4</a:t>
                      </a:r>
                    </a:p>
                  </a:txBody>
                  <a:tcPr marL="92519" marR="92519" marT="46197" marB="461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13" name="Rectangle 865"/>
          <p:cNvSpPr>
            <a:spLocks noChangeArrowheads="1"/>
          </p:cNvSpPr>
          <p:nvPr/>
        </p:nvSpPr>
        <p:spPr bwMode="auto">
          <a:xfrm>
            <a:off x="6737580" y="3562156"/>
            <a:ext cx="1560512" cy="290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spc="-150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ＭＳ Ｐゴシック" pitchFamily="-1" charset="-128"/>
                <a:cs typeface="Andalus" panose="02020603050405020304" pitchFamily="18" charset="-78"/>
              </a:rPr>
              <a:t>Décembre</a:t>
            </a:r>
          </a:p>
        </p:txBody>
      </p:sp>
      <p:graphicFrame>
        <p:nvGraphicFramePr>
          <p:cNvPr id="2374" name="Group 3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459924"/>
              </p:ext>
            </p:extLst>
          </p:nvPr>
        </p:nvGraphicFramePr>
        <p:xfrm>
          <a:off x="6837592" y="3840140"/>
          <a:ext cx="2921000" cy="222250"/>
        </p:xfrm>
        <a:graphic>
          <a:graphicData uri="http://schemas.openxmlformats.org/drawingml/2006/table">
            <a:tbl>
              <a:tblPr/>
              <a:tblGrid>
                <a:gridCol w="642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1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2250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14</a:t>
                      </a:r>
                    </a:p>
                  </a:txBody>
                  <a:tcPr marL="92488" marR="92488" marT="46197" marB="461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GIVE &amp; TAKE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-  Noël </a:t>
                      </a:r>
                      <a:endParaRPr kumimoji="0" lang="fr-F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197" marB="461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Sc4</a:t>
                      </a:r>
                    </a:p>
                  </a:txBody>
                  <a:tcPr marL="92488" marR="92488" marT="46197" marB="461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7475" y="71438"/>
            <a:ext cx="9712325" cy="428625"/>
          </a:xfrm>
          <a:prstGeom prst="rect">
            <a:avLst/>
          </a:prstGeom>
          <a:solidFill>
            <a:srgbClr val="6ABEAE"/>
          </a:solidFill>
          <a:ln>
            <a:solidFill>
              <a:schemeClr val="bg1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2488" tIns="46244" rIns="92488" bIns="46244" anchor="ctr"/>
          <a:lstStyle/>
          <a:p>
            <a:pPr algn="ctr" defTabSz="927100" eaLnBrk="1" hangingPunct="1">
              <a:defRPr/>
            </a:pPr>
            <a:r>
              <a:rPr lang="fr-FR" sz="3000" baseline="2000" dirty="0">
                <a:solidFill>
                  <a:schemeClr val="bg1"/>
                </a:solidFill>
                <a:latin typeface="Algerian" panose="04020705040A02060702" pitchFamily="82" charset="0"/>
                <a:ea typeface="Cambria" panose="02040503050406030204" pitchFamily="18" charset="0"/>
                <a:cs typeface="Times New Roman" panose="02020603050405020304" pitchFamily="18" charset="0"/>
              </a:rPr>
              <a:t>CALENDRIER DES COMPÉTITIONS 2024</a:t>
            </a:r>
            <a:endParaRPr lang="fr-FR" sz="3000" dirty="0">
              <a:solidFill>
                <a:schemeClr val="bg1"/>
              </a:solidFill>
              <a:latin typeface="Algerian" panose="04020705040A02060702" pitchFamily="82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57" name="Group 30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53397"/>
              </p:ext>
            </p:extLst>
          </p:nvPr>
        </p:nvGraphicFramePr>
        <p:xfrm>
          <a:off x="225073" y="1684611"/>
          <a:ext cx="2921000" cy="432248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124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LUN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01</a:t>
                      </a:r>
                    </a:p>
                  </a:txBody>
                  <a:tcPr marL="92488" marR="92488" marT="46132" marB="46132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COUPE DE PAQUES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124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27</a:t>
                      </a:r>
                    </a:p>
                  </a:txBody>
                  <a:tcPr marL="92488" marR="92488" marT="46132" marB="46132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INVINSCTUS CUP</a:t>
                      </a:r>
                      <a:endParaRPr kumimoji="0" lang="fr-FR" sz="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2277297"/>
                  </a:ext>
                </a:extLst>
              </a:tr>
            </a:tbl>
          </a:graphicData>
        </a:graphic>
      </p:graphicFrame>
      <p:sp>
        <p:nvSpPr>
          <p:cNvPr id="53" name="Rectangle 320"/>
          <p:cNvSpPr>
            <a:spLocks noChangeArrowheads="1"/>
          </p:cNvSpPr>
          <p:nvPr/>
        </p:nvSpPr>
        <p:spPr bwMode="auto">
          <a:xfrm>
            <a:off x="150583" y="1410488"/>
            <a:ext cx="15605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Avril </a:t>
            </a:r>
          </a:p>
        </p:txBody>
      </p:sp>
      <p:sp>
        <p:nvSpPr>
          <p:cNvPr id="33" name="Rectangle 515"/>
          <p:cNvSpPr>
            <a:spLocks noChangeArrowheads="1"/>
          </p:cNvSpPr>
          <p:nvPr/>
        </p:nvSpPr>
        <p:spPr bwMode="auto">
          <a:xfrm>
            <a:off x="3421536" y="2948394"/>
            <a:ext cx="1562100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man" pitchFamily="18" charset="0"/>
                <a:ea typeface="ＭＳ Ｐゴシック" pitchFamily="-1" charset="-128"/>
                <a:cs typeface="Calibri" pitchFamily="-1" charset="0"/>
              </a:rPr>
              <a:t> </a:t>
            </a:r>
            <a:r>
              <a:rPr lang="fr-FR" sz="1300" b="1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ＭＳ Ｐゴシック" pitchFamily="-1" charset="-128"/>
                <a:cs typeface="Andalus" panose="02020603050405020304" pitchFamily="18" charset="-78"/>
              </a:rPr>
              <a:t>Août </a:t>
            </a:r>
          </a:p>
        </p:txBody>
      </p:sp>
      <p:graphicFrame>
        <p:nvGraphicFramePr>
          <p:cNvPr id="2370" name="Group 3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784181"/>
              </p:ext>
            </p:extLst>
          </p:nvPr>
        </p:nvGraphicFramePr>
        <p:xfrm>
          <a:off x="3552739" y="3258356"/>
          <a:ext cx="2924175" cy="1949351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9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34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29693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03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9</a:t>
                      </a:r>
                      <a:endParaRPr kumimoji="0" lang="fr-FR" sz="800" b="0" i="0" u="none" strike="noStrike" cap="none" spc="-3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637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DIM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04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10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7199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10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</a:t>
                      </a:r>
                      <a:r>
                        <a:rPr kumimoji="0" lang="fr-FR" sz="800" b="1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N°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11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637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DIM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 11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12</a:t>
                      </a:r>
                      <a:endParaRPr kumimoji="0" lang="fr-FR" sz="800" b="0" i="0" u="none" strike="noStrike" cap="none" spc="-3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637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JEU 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15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</a:t>
                      </a:r>
                      <a:r>
                        <a:rPr kumimoji="0" lang="fr-FR" sz="800" b="1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N°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13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1518579"/>
                  </a:ext>
                </a:extLst>
              </a:tr>
              <a:tr h="214637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17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</a:t>
                      </a:r>
                      <a:r>
                        <a:rPr kumimoji="0" lang="fr-FR" sz="800" b="1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N°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14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4637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DIM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 18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15</a:t>
                      </a:r>
                      <a:endParaRPr kumimoji="0" lang="fr-FR" sz="800" b="0" i="0" u="none" strike="noStrike" cap="none" spc="-3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4637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24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spc="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16</a:t>
                      </a:r>
                      <a:endParaRPr kumimoji="0" lang="fr-FR" sz="800" b="1" i="0" u="none" strike="noStrike" cap="none" spc="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4637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DIM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 25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SUMMER CUP N</a:t>
                      </a:r>
                      <a:r>
                        <a:rPr kumimoji="0" lang="fr-FR" sz="800" b="1" i="0" u="none" strike="noStrike" cap="none" spc="-30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°</a:t>
                      </a:r>
                      <a:r>
                        <a:rPr kumimoji="0" lang="fr-FR" sz="800" b="0" i="0" u="none" strike="noStrike" cap="none" spc="-150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17</a:t>
                      </a:r>
                      <a:endParaRPr kumimoji="0" lang="fr-FR" sz="800" b="0" i="0" u="none" strike="noStrike" cap="none" spc="-300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5604838"/>
                  </a:ext>
                </a:extLst>
              </a:tr>
            </a:tbl>
          </a:graphicData>
        </a:graphic>
      </p:graphicFrame>
      <p:graphicFrame>
        <p:nvGraphicFramePr>
          <p:cNvPr id="2373" name="Group 3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555176"/>
              </p:ext>
            </p:extLst>
          </p:nvPr>
        </p:nvGraphicFramePr>
        <p:xfrm>
          <a:off x="6831242" y="1028158"/>
          <a:ext cx="2924175" cy="764660"/>
        </p:xfrm>
        <a:graphic>
          <a:graphicData uri="http://schemas.openxmlformats.org/drawingml/2006/table">
            <a:tbl>
              <a:tblPr/>
              <a:tblGrid>
                <a:gridCol w="639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313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14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HÉDÉOS </a:t>
                      </a:r>
                      <a:r>
                        <a:rPr kumimoji="0" lang="fr-FR" sz="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* </a:t>
                      </a:r>
                      <a:r>
                        <a:rPr kumimoji="0" lang="fr-FR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+ FINALE CHAMPIONNAT DU CLUB </a:t>
                      </a:r>
                      <a:endParaRPr kumimoji="0" lang="fr-FR" sz="7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MP+ S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21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ÉCOLE DE GOLF CUP </a:t>
                      </a:r>
                      <a:r>
                        <a:rPr kumimoji="0" lang="fr-FR" sz="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By Afflelou </a:t>
                      </a:r>
                      <a:r>
                        <a:rPr kumimoji="0" lang="fr-FR" sz="8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*</a:t>
                      </a:r>
                      <a:endParaRPr kumimoji="0" lang="fr-FR" sz="800" b="0" i="1" u="none" strike="noStrike" cap="none" spc="-300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ookman Old Style" panose="02050604050505020204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4313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28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COUPE DU PROSHOP </a:t>
                      </a:r>
                      <a:endParaRPr kumimoji="0" lang="fr-FR" sz="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3465336"/>
                  </a:ext>
                </a:extLst>
              </a:tr>
            </a:tbl>
          </a:graphicData>
        </a:graphic>
      </p:graphicFrame>
      <p:sp>
        <p:nvSpPr>
          <p:cNvPr id="29" name="Rectangle 785"/>
          <p:cNvSpPr>
            <a:spLocks noChangeArrowheads="1"/>
          </p:cNvSpPr>
          <p:nvPr/>
        </p:nvSpPr>
        <p:spPr bwMode="auto">
          <a:xfrm>
            <a:off x="6716335" y="1947594"/>
            <a:ext cx="1560512" cy="28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spc="-150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Octobre</a:t>
            </a:r>
          </a:p>
        </p:txBody>
      </p:sp>
      <p:graphicFrame>
        <p:nvGraphicFramePr>
          <p:cNvPr id="2372" name="Group 3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0823541"/>
              </p:ext>
            </p:extLst>
          </p:nvPr>
        </p:nvGraphicFramePr>
        <p:xfrm>
          <a:off x="208558" y="3458685"/>
          <a:ext cx="2924175" cy="1815250"/>
        </p:xfrm>
        <a:graphic>
          <a:graphicData uri="http://schemas.openxmlformats.org/drawingml/2006/table">
            <a:tbl>
              <a:tblPr/>
              <a:tblGrid>
                <a:gridCol w="576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34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4360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01</a:t>
                      </a:r>
                    </a:p>
                  </a:txBody>
                  <a:tcPr marL="92488" marR="92488" marT="46132" marB="46132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7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TROPHÉE LAPEROUSE</a:t>
                      </a:r>
                    </a:p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Entraide Marine </a:t>
                      </a:r>
                      <a:r>
                        <a:rPr kumimoji="0" lang="fr-FR" sz="8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(Compétition caritative)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SC2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360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08</a:t>
                      </a:r>
                    </a:p>
                  </a:txBody>
                  <a:tcPr marL="92488" marR="92488" marT="46132" marB="46132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JOUR DE MARCHÉ </a:t>
                      </a: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*</a:t>
                      </a:r>
                    </a:p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Sélection au Championnat du Club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8847267"/>
                  </a:ext>
                </a:extLst>
              </a:tr>
              <a:tr h="214360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15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26</a:t>
                      </a:r>
                      <a:r>
                        <a:rPr kumimoji="0" lang="fr-FR" sz="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ème</a:t>
                      </a: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Grand Prix de Villarceaux**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ST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4360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DIM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16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26</a:t>
                      </a:r>
                      <a:r>
                        <a:rPr kumimoji="0" lang="fr-FR" sz="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ème</a:t>
                      </a: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Grand Prix de Villarceaux**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ST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3647432"/>
                  </a:ext>
                </a:extLst>
              </a:tr>
              <a:tr h="214360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MAR </a:t>
                      </a:r>
                      <a:r>
                        <a:rPr kumimoji="0" lang="fr-FR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25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13</a:t>
                      </a:r>
                      <a:r>
                        <a:rPr kumimoji="0" lang="fr-FR" sz="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ème</a:t>
                      </a: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Trophée Séniors de Villarceaux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ST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5033191"/>
                  </a:ext>
                </a:extLst>
              </a:tr>
              <a:tr h="214360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MER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ＭＳ Ｐゴシック" pitchFamily="-1" charset="-128"/>
                        </a:rPr>
                        <a:t>26</a:t>
                      </a:r>
                    </a:p>
                  </a:txBody>
                  <a:tcPr marL="92488" marR="92488" marT="46191" marB="46191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13</a:t>
                      </a:r>
                      <a:r>
                        <a:rPr kumimoji="0" lang="fr-FR" sz="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ème</a:t>
                      </a: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Trophée Séniors de Villarceaux</a:t>
                      </a:r>
                      <a:endParaRPr kumimoji="0" lang="fr-FR" sz="8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ST</a:t>
                      </a:r>
                    </a:p>
                  </a:txBody>
                  <a:tcPr marL="92488" marR="92488" marT="46190" marB="46190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9145772"/>
                  </a:ext>
                </a:extLst>
              </a:tr>
              <a:tr h="214360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29</a:t>
                      </a:r>
                    </a:p>
                  </a:txBody>
                  <a:tcPr marL="92488" marR="92488" marT="46132" marB="46132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TROPHÉE CENTURY 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21</a:t>
                      </a:r>
                      <a:endParaRPr kumimoji="0" lang="fr-FR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2940005"/>
                  </a:ext>
                </a:extLst>
              </a:tr>
            </a:tbl>
          </a:graphicData>
        </a:graphic>
      </p:graphicFrame>
      <p:sp>
        <p:nvSpPr>
          <p:cNvPr id="32" name="Rectangle 515"/>
          <p:cNvSpPr>
            <a:spLocks noChangeArrowheads="1"/>
          </p:cNvSpPr>
          <p:nvPr/>
        </p:nvSpPr>
        <p:spPr bwMode="auto">
          <a:xfrm>
            <a:off x="3485983" y="760302"/>
            <a:ext cx="1560512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Juillet</a:t>
            </a:r>
          </a:p>
        </p:txBody>
      </p:sp>
      <p:graphicFrame>
        <p:nvGraphicFramePr>
          <p:cNvPr id="2396" name="Group 3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37685"/>
              </p:ext>
            </p:extLst>
          </p:nvPr>
        </p:nvGraphicFramePr>
        <p:xfrm>
          <a:off x="3534766" y="5462760"/>
          <a:ext cx="2952328" cy="1189076"/>
        </p:xfrm>
        <a:graphic>
          <a:graphicData uri="http://schemas.openxmlformats.org/drawingml/2006/table">
            <a:tbl>
              <a:tblPr/>
              <a:tblGrid>
                <a:gridCol w="2952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89076"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sng" strike="noStrike" cap="none" normalizeH="0" baseline="0" dirty="0">
                          <a:ln>
                            <a:noFill/>
                          </a:ln>
                          <a:solidFill>
                            <a:srgbClr val="6ABEAE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Formules de jeux : </a:t>
                      </a:r>
                    </a:p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Stableford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  <a:sym typeface="Wingdings" pitchFamily="2" charset="2"/>
                        </a:rPr>
                        <a:t> S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                                                        </a:t>
                      </a:r>
                    </a:p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Scramble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  <a:sym typeface="Wingdings" pitchFamily="2" charset="2"/>
                        </a:rPr>
                        <a:t> </a:t>
                      </a: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  <a:sym typeface="Wingdings" pitchFamily="2" charset="2"/>
                        </a:rPr>
                        <a:t>Sc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                                                         </a:t>
                      </a:r>
                    </a:p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Greensome 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  <a:sym typeface="Wingdings" pitchFamily="2" charset="2"/>
                        </a:rPr>
                        <a:t> G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                                                      </a:t>
                      </a:r>
                    </a:p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Stroke-</a:t>
                      </a:r>
                      <a:r>
                        <a:rPr kumimoji="0" lang="fr-FR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play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  <a:sym typeface="Wingdings" pitchFamily="2" charset="2"/>
                        </a:rPr>
                        <a:t> ST</a:t>
                      </a:r>
                      <a:endParaRPr kumimoji="0" lang="fr-F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ＭＳ Ｐゴシック" pitchFamily="-1" charset="-128"/>
                      </a:endParaRPr>
                    </a:p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Match-play </a:t>
                      </a:r>
                      <a:r>
                        <a:rPr kumimoji="0" lang="fr-F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  <a:sym typeface="Wingdings" pitchFamily="2" charset="2"/>
                        </a:rPr>
                        <a:t> MP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Group 3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412731"/>
              </p:ext>
            </p:extLst>
          </p:nvPr>
        </p:nvGraphicFramePr>
        <p:xfrm>
          <a:off x="6855001" y="4277732"/>
          <a:ext cx="2903591" cy="2374104"/>
        </p:xfrm>
        <a:graphic>
          <a:graphicData uri="http://schemas.openxmlformats.org/drawingml/2006/table">
            <a:tbl>
              <a:tblPr/>
              <a:tblGrid>
                <a:gridCol w="2903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374104">
                <a:tc>
                  <a:txBody>
                    <a:bodyPr/>
                    <a:lstStyle/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* </a:t>
                      </a: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Compétition participant aux « Road to Pro Am »</a:t>
                      </a: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endParaRPr kumimoji="0" lang="fr-F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ll MT" pitchFamily="18" charset="0"/>
                        <a:ea typeface="ＭＳ Ｐゴシック" pitchFamily="-1" charset="-128"/>
                      </a:endParaRP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**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Possibilité de jouer sur d’autres parcours de la région (voir à l’accueil) </a:t>
                      </a: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r>
                        <a:rPr kumimoji="0" lang="fr-FR" sz="9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Compétition fédérale réservée aux joueurs 1</a:t>
                      </a:r>
                      <a:r>
                        <a:rPr kumimoji="0" lang="fr-FR" sz="900" b="0" i="1" u="none" strike="noStrike" cap="none" normalizeH="0" baseline="3000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ère</a:t>
                      </a:r>
                      <a:r>
                        <a:rPr kumimoji="0" lang="fr-FR" sz="9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5050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Série</a:t>
                      </a: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endParaRPr kumimoji="0" lang="fr-FR" sz="900" b="0" i="1" u="none" strike="noStrike" cap="none" normalizeH="0" baseline="0" dirty="0">
                        <a:ln>
                          <a:noFill/>
                        </a:ln>
                        <a:solidFill>
                          <a:srgbClr val="FF5050"/>
                        </a:solidFill>
                        <a:effectLst/>
                        <a:latin typeface="Bell MT" pitchFamily="18" charset="0"/>
                        <a:ea typeface="ＭＳ Ｐゴシック" pitchFamily="-1" charset="-128"/>
                      </a:endParaRP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SUMMER CUP :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Formule de jeu ECLECTIC</a:t>
                      </a: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r>
                        <a:rPr kumimoji="0" lang="fr-FR" sz="9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</a:t>
                      </a:r>
                      <a:r>
                        <a:rPr kumimoji="0" lang="fr-FR" sz="9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969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La remise des prix aura lieu le jour de la </a:t>
                      </a:r>
                      <a:r>
                        <a:rPr kumimoji="0" lang="fr-FR" sz="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969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Give</a:t>
                      </a:r>
                      <a:r>
                        <a:rPr kumimoji="0" lang="fr-FR" sz="9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969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&amp; </a:t>
                      </a:r>
                      <a:r>
                        <a:rPr kumimoji="0" lang="fr-FR" sz="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969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Take</a:t>
                      </a:r>
                      <a:endParaRPr kumimoji="0" lang="fr-FR" sz="900" b="0" i="1" u="none" strike="noStrike" cap="none" normalizeH="0" baseline="0" dirty="0">
                        <a:ln>
                          <a:noFill/>
                        </a:ln>
                        <a:solidFill>
                          <a:srgbClr val="FF6969"/>
                        </a:solidFill>
                        <a:effectLst/>
                        <a:latin typeface="Bell MT" pitchFamily="18" charset="0"/>
                        <a:ea typeface="ＭＳ Ｐゴシック" pitchFamily="-1" charset="-128"/>
                      </a:endParaRP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endParaRPr kumimoji="0" lang="fr-FR" sz="900" b="0" i="1" u="none" strike="noStrike" cap="none" normalizeH="0" baseline="0" dirty="0">
                        <a:ln>
                          <a:noFill/>
                        </a:ln>
                        <a:solidFill>
                          <a:srgbClr val="FF6969"/>
                        </a:solidFill>
                        <a:effectLst/>
                        <a:latin typeface="Bell MT" pitchFamily="18" charset="0"/>
                        <a:ea typeface="ＭＳ Ｐゴシック" pitchFamily="-1" charset="-128"/>
                      </a:endParaRP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CHAMPIONNAT DU CLUB : </a:t>
                      </a:r>
                      <a:r>
                        <a:rPr kumimoji="0" lang="fr-FR" sz="9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Compétition réservée uniquement aux membres de Villarceaux.</a:t>
                      </a: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r>
                        <a:rPr kumimoji="0" lang="fr-FR" sz="9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969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Les demi-finales devront se joueur en matchs organisés</a:t>
                      </a:r>
                    </a:p>
                    <a:p>
                      <a:pPr lvl="0" algn="ctr" defTabSz="927100" eaLnBrk="1" hangingPunct="1">
                        <a:spcBef>
                          <a:spcPct val="20000"/>
                        </a:spcBef>
                      </a:pPr>
                      <a:r>
                        <a:rPr kumimoji="0" lang="fr-FR" sz="9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969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La remise des prix aura lieu le jour de la </a:t>
                      </a:r>
                      <a:r>
                        <a:rPr kumimoji="0" lang="fr-FR" sz="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969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Give</a:t>
                      </a:r>
                      <a:r>
                        <a:rPr kumimoji="0" lang="fr-FR" sz="900" b="0" i="1" u="none" strike="noStrike" cap="none" normalizeH="0" baseline="0" dirty="0">
                          <a:ln>
                            <a:noFill/>
                          </a:ln>
                          <a:solidFill>
                            <a:srgbClr val="FF6969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 &amp; </a:t>
                      </a:r>
                      <a:r>
                        <a:rPr kumimoji="0" lang="fr-FR" sz="9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rgbClr val="FF6969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Take</a:t>
                      </a:r>
                      <a:endParaRPr kumimoji="0" lang="fr-FR" sz="900" b="0" i="1" u="none" strike="noStrike" cap="none" normalizeH="0" baseline="0" dirty="0">
                        <a:ln>
                          <a:noFill/>
                        </a:ln>
                        <a:solidFill>
                          <a:srgbClr val="FF6969"/>
                        </a:solidFill>
                        <a:effectLst/>
                        <a:latin typeface="Bell MT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281" marB="4628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7" name="Tableau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637896"/>
              </p:ext>
            </p:extLst>
          </p:nvPr>
        </p:nvGraphicFramePr>
        <p:xfrm>
          <a:off x="333085" y="5543309"/>
          <a:ext cx="2736304" cy="459388"/>
        </p:xfrm>
        <a:graphic>
          <a:graphicData uri="http://schemas.openxmlformats.org/drawingml/2006/table">
            <a:tbl>
              <a:tblPr/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Compétitions ouvertes à tous les membres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DCD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Compétitions ouvertes aux membres T.C</a:t>
                      </a:r>
                    </a:p>
                  </a:txBody>
                  <a:tcPr marL="92488" marR="92488" marT="46267" marB="4626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" name="Rectangle 320">
            <a:extLst>
              <a:ext uri="{FF2B5EF4-FFF2-40B4-BE49-F238E27FC236}">
                <a16:creationId xmlns:a16="http://schemas.microsoft.com/office/drawing/2014/main" id="{A68B51E3-0BFC-44F0-B535-32A1622E7E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05" y="2321824"/>
            <a:ext cx="15605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Mai</a:t>
            </a:r>
            <a:r>
              <a:rPr lang="fr-FR" sz="1300" b="1" dirty="0">
                <a:solidFill>
                  <a:srgbClr val="6B6BC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 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A607C2EA-8C60-48C7-BA7F-5139C8908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3104183"/>
              </p:ext>
            </p:extLst>
          </p:nvPr>
        </p:nvGraphicFramePr>
        <p:xfrm>
          <a:off x="225073" y="2591198"/>
          <a:ext cx="2921000" cy="432248"/>
        </p:xfrm>
        <a:graphic>
          <a:graphicData uri="http://schemas.openxmlformats.org/drawingml/2006/table">
            <a:tbl>
              <a:tblPr/>
              <a:tblGrid>
                <a:gridCol w="605927">
                  <a:extLst>
                    <a:ext uri="{9D8B030D-6E8A-4147-A177-3AD203B41FA5}">
                      <a16:colId xmlns:a16="http://schemas.microsoft.com/office/drawing/2014/main" val="3742959742"/>
                    </a:ext>
                  </a:extLst>
                </a:gridCol>
                <a:gridCol w="1914800">
                  <a:extLst>
                    <a:ext uri="{9D8B030D-6E8A-4147-A177-3AD203B41FA5}">
                      <a16:colId xmlns:a16="http://schemas.microsoft.com/office/drawing/2014/main" val="477036131"/>
                    </a:ext>
                  </a:extLst>
                </a:gridCol>
                <a:gridCol w="400273">
                  <a:extLst>
                    <a:ext uri="{9D8B030D-6E8A-4147-A177-3AD203B41FA5}">
                      <a16:colId xmlns:a16="http://schemas.microsoft.com/office/drawing/2014/main" val="1508644269"/>
                    </a:ext>
                  </a:extLst>
                </a:gridCol>
              </a:tblGrid>
              <a:tr h="216124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SAM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 04</a:t>
                      </a:r>
                    </a:p>
                  </a:txBody>
                  <a:tcPr marL="92488" marR="92488" marT="46132" marB="46132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COUPE DU PERSONNEL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1412352"/>
                  </a:ext>
                </a:extLst>
              </a:tr>
              <a:tr h="216124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25</a:t>
                      </a:r>
                    </a:p>
                  </a:txBody>
                  <a:tcPr marL="92488" marR="92488" marT="46132" marB="46132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SPRING CUP</a:t>
                      </a:r>
                      <a:endParaRPr kumimoji="0" lang="fr-FR" sz="8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Bell MT" panose="02020503060305020303" pitchFamily="18" charset="0"/>
                        <a:ea typeface="ＭＳ Ｐゴシック" pitchFamily="-1" charset="-128"/>
                      </a:endParaRP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4543746"/>
                  </a:ext>
                </a:extLst>
              </a:tr>
            </a:tbl>
          </a:graphicData>
        </a:graphic>
      </p:graphicFrame>
      <p:sp>
        <p:nvSpPr>
          <p:cNvPr id="5" name="ZoneTexte 4">
            <a:extLst>
              <a:ext uri="{FF2B5EF4-FFF2-40B4-BE49-F238E27FC236}">
                <a16:creationId xmlns:a16="http://schemas.microsoft.com/office/drawing/2014/main" id="{BE356BED-1FB7-5DD2-6E6B-2E12258A9A18}"/>
              </a:ext>
            </a:extLst>
          </p:cNvPr>
          <p:cNvSpPr txBox="1"/>
          <p:nvPr/>
        </p:nvSpPr>
        <p:spPr>
          <a:xfrm>
            <a:off x="350965" y="6119336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fr-FR" sz="800" b="1" i="0" u="none" strike="noStrike" cap="none" normalizeH="0" baseline="0" dirty="0">
                <a:ln>
                  <a:noFill/>
                </a:ln>
                <a:solidFill>
                  <a:srgbClr val="FF5050"/>
                </a:solidFill>
                <a:effectLst/>
                <a:latin typeface="Bell MT" pitchFamily="18" charset="0"/>
                <a:ea typeface="ＭＳ Ｐゴシック" pitchFamily="-1" charset="-128"/>
              </a:rPr>
              <a:t>À LA FIN DE CHAQUE PARTIE LES JOUEURS SE RENDRONT ENSEMBLE À L’ACCUEIL POUR VÉRIFIER ET SIGNER LEURS CARTES DE SCORES</a:t>
            </a:r>
            <a:endParaRPr kumimoji="0" lang="fr-FR" sz="800" b="1" i="0" u="none" strike="noStrike" cap="none" normalizeH="0" baseline="0" dirty="0">
              <a:ln>
                <a:noFill/>
              </a:ln>
              <a:solidFill>
                <a:srgbClr val="FF5050"/>
              </a:solidFill>
              <a:effectLst/>
              <a:latin typeface="Calibri" pitchFamily="34" charset="0"/>
              <a:ea typeface="ＭＳ Ｐゴシック" pitchFamily="-1" charset="-128"/>
            </a:endParaRPr>
          </a:p>
          <a:p>
            <a:endParaRPr lang="fr-FR" dirty="0"/>
          </a:p>
        </p:txBody>
      </p:sp>
      <p:graphicFrame>
        <p:nvGraphicFramePr>
          <p:cNvPr id="7" name="Group 309">
            <a:extLst>
              <a:ext uri="{FF2B5EF4-FFF2-40B4-BE49-F238E27FC236}">
                <a16:creationId xmlns:a16="http://schemas.microsoft.com/office/drawing/2014/main" id="{9109AA1C-7F25-E781-F042-80DC1DFA0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799747"/>
              </p:ext>
            </p:extLst>
          </p:nvPr>
        </p:nvGraphicFramePr>
        <p:xfrm>
          <a:off x="208558" y="1033248"/>
          <a:ext cx="2921000" cy="216124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9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2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124"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itchFamily="18" charset="0"/>
                          <a:ea typeface="ＭＳ Ｐゴシック" pitchFamily="-1" charset="-128"/>
                        </a:rPr>
                        <a:t>SAM </a:t>
                      </a:r>
                      <a:r>
                        <a:rPr kumimoji="0" lang="fr-F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ea typeface="ＭＳ Ｐゴシック" pitchFamily="-1" charset="-128"/>
                        </a:rPr>
                        <a:t>16</a:t>
                      </a:r>
                    </a:p>
                  </a:txBody>
                  <a:tcPr marL="92488" marR="92488" marT="46132" marB="46132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COUPE DE LA SAINT PATRICK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271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ell MT" panose="02020503060305020303" pitchFamily="18" charset="0"/>
                          <a:ea typeface="ＭＳ Ｐゴシック" pitchFamily="-1" charset="-128"/>
                        </a:rPr>
                        <a:t>SC4</a:t>
                      </a:r>
                    </a:p>
                  </a:txBody>
                  <a:tcPr marL="92488" marR="92488" marT="46097" marB="46097"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Rectangle 320">
            <a:extLst>
              <a:ext uri="{FF2B5EF4-FFF2-40B4-BE49-F238E27FC236}">
                <a16:creationId xmlns:a16="http://schemas.microsoft.com/office/drawing/2014/main" id="{CC24EE21-255B-7264-C379-A5F0A6A38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725" y="747498"/>
            <a:ext cx="1560512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488" tIns="46244" rIns="92488" bIns="46244" anchor="ctr"/>
          <a:lstStyle/>
          <a:p>
            <a:pPr defTabSz="927100" eaLnBrk="1" hangingPunct="1">
              <a:defRPr/>
            </a:pPr>
            <a:r>
              <a:rPr lang="fr-FR" sz="1300" b="1" dirty="0">
                <a:solidFill>
                  <a:srgbClr val="6ABEA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ndalus" panose="02020603050405020304" pitchFamily="18" charset="-78"/>
                <a:ea typeface="+mn-ea"/>
                <a:cs typeface="Andalus" panose="02020603050405020304" pitchFamily="18" charset="-78"/>
              </a:rPr>
              <a:t>Mars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vis des salariés sur Alain Afflelou | Glassdo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67383" y="1555501"/>
            <a:ext cx="1246713" cy="1246713"/>
          </a:xfrm>
          <a:prstGeom prst="rect">
            <a:avLst/>
          </a:prstGeom>
          <a:noFill/>
        </p:spPr>
      </p:pic>
      <p:sp>
        <p:nvSpPr>
          <p:cNvPr id="3398" name="Rectangle 326"/>
          <p:cNvSpPr>
            <a:spLocks noChangeArrowheads="1"/>
          </p:cNvSpPr>
          <p:nvPr/>
        </p:nvSpPr>
        <p:spPr bwMode="auto">
          <a:xfrm>
            <a:off x="6738938" y="4857750"/>
            <a:ext cx="3071812" cy="1071563"/>
          </a:xfrm>
          <a:prstGeom prst="rect">
            <a:avLst/>
          </a:prstGeom>
          <a:solidFill>
            <a:srgbClr val="6ABEAE"/>
          </a:solidFill>
          <a:ln>
            <a:solidFill>
              <a:srgbClr val="3C887A"/>
            </a:solidFill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2488" tIns="46244" rIns="92488" bIns="46244" anchor="ctr"/>
          <a:lstStyle/>
          <a:p>
            <a:pPr algn="ctr" defTabSz="927100" eaLnBrk="1" hangingPunct="1">
              <a:defRPr/>
            </a:pPr>
            <a:r>
              <a:rPr lang="fr-FR" sz="2200" dirty="0">
                <a:solidFill>
                  <a:schemeClr val="bg1"/>
                </a:solidFill>
                <a:latin typeface="Algerian" panose="04020705040A02060702" pitchFamily="82" charset="0"/>
                <a:ea typeface="Cambria" panose="02040503050406030204" pitchFamily="18" charset="0"/>
                <a:cs typeface="Calibri" pitchFamily="34" charset="0"/>
              </a:rPr>
              <a:t>2024</a:t>
            </a:r>
          </a:p>
          <a:p>
            <a:pPr algn="ctr" defTabSz="927100" eaLnBrk="1" hangingPunct="1">
              <a:defRPr/>
            </a:pPr>
            <a:r>
              <a:rPr lang="fr-FR" sz="2200" dirty="0">
                <a:solidFill>
                  <a:srgbClr val="FFFFFF"/>
                </a:solidFill>
                <a:latin typeface="Algerian" panose="04020705040A02060702" pitchFamily="82" charset="0"/>
                <a:ea typeface="Cambria" panose="02040503050406030204" pitchFamily="18" charset="0"/>
                <a:cs typeface="Calibri" pitchFamily="34" charset="0"/>
              </a:rPr>
              <a:t>CALENDRIER</a:t>
            </a:r>
          </a:p>
          <a:p>
            <a:pPr algn="ctr" defTabSz="927100" eaLnBrk="1" hangingPunct="1">
              <a:defRPr/>
            </a:pPr>
            <a:r>
              <a:rPr lang="fr-FR" sz="2200" dirty="0">
                <a:solidFill>
                  <a:srgbClr val="FFFFFF"/>
                </a:solidFill>
                <a:latin typeface="Algerian" panose="04020705040A02060702" pitchFamily="82" charset="0"/>
                <a:ea typeface="Cambria" panose="02040503050406030204" pitchFamily="18" charset="0"/>
                <a:cs typeface="Calibri" pitchFamily="34" charset="0"/>
              </a:rPr>
              <a:t>DES COMPETITIONS</a:t>
            </a:r>
          </a:p>
        </p:txBody>
      </p:sp>
      <p:sp>
        <p:nvSpPr>
          <p:cNvPr id="3084" name="Rectangle 362"/>
          <p:cNvSpPr>
            <a:spLocks noChangeArrowheads="1"/>
          </p:cNvSpPr>
          <p:nvPr/>
        </p:nvSpPr>
        <p:spPr bwMode="auto">
          <a:xfrm>
            <a:off x="3311657" y="4584456"/>
            <a:ext cx="3121025" cy="1223963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92488" tIns="46244" rIns="92488" bIns="46244" anchor="ctr"/>
          <a:lstStyle/>
          <a:p>
            <a:pPr algn="just" defTabSz="927100" eaLnBrk="1" hangingPunct="1"/>
            <a:r>
              <a:rPr lang="fr-FR" altLang="fr-FR" sz="800" b="1" u="sng" dirty="0">
                <a:solidFill>
                  <a:srgbClr val="79CBDF"/>
                </a:solidFill>
                <a:latin typeface="Cambria" pitchFamily="18" charset="0"/>
              </a:rPr>
              <a:t>Clôture des inscriptions</a:t>
            </a:r>
            <a:r>
              <a:rPr lang="fr-FR" altLang="fr-FR" sz="800" b="1" dirty="0">
                <a:solidFill>
                  <a:srgbClr val="79CBDF"/>
                </a:solidFill>
                <a:latin typeface="Cambria" pitchFamily="18" charset="0"/>
              </a:rPr>
              <a:t> : </a:t>
            </a:r>
            <a:r>
              <a:rPr lang="fr-FR" altLang="fr-FR" sz="800" dirty="0">
                <a:latin typeface="Cambria" pitchFamily="18" charset="0"/>
              </a:rPr>
              <a:t>La veille de chaque</a:t>
            </a:r>
            <a:r>
              <a:rPr lang="fr-FR" altLang="fr-FR" sz="800" b="1" dirty="0">
                <a:latin typeface="Cambria" pitchFamily="18" charset="0"/>
              </a:rPr>
              <a:t> </a:t>
            </a:r>
            <a:r>
              <a:rPr lang="fr-FR" altLang="fr-FR" sz="800" dirty="0">
                <a:latin typeface="Cambria" pitchFamily="18" charset="0"/>
              </a:rPr>
              <a:t>compétition à 12h00 auprès du secrétariat</a:t>
            </a:r>
          </a:p>
          <a:p>
            <a:pPr algn="just" defTabSz="927100" eaLnBrk="1" hangingPunct="1"/>
            <a:r>
              <a:rPr lang="fr-FR" altLang="fr-FR" sz="800" b="1" u="sng" dirty="0">
                <a:solidFill>
                  <a:srgbClr val="79CBDF"/>
                </a:solidFill>
                <a:latin typeface="Cambria" pitchFamily="18" charset="0"/>
              </a:rPr>
              <a:t>Horaires de départs</a:t>
            </a:r>
            <a:r>
              <a:rPr lang="fr-FR" altLang="fr-FR" sz="800" b="1" dirty="0">
                <a:solidFill>
                  <a:srgbClr val="79CBDF"/>
                </a:solidFill>
                <a:latin typeface="Cambria" pitchFamily="18" charset="0"/>
              </a:rPr>
              <a:t> : </a:t>
            </a:r>
            <a:r>
              <a:rPr lang="fr-FR" altLang="fr-FR" sz="800" dirty="0">
                <a:latin typeface="Cambria" pitchFamily="18" charset="0"/>
              </a:rPr>
              <a:t>Disponible la veille de chaque compétition à partir de 15h00 auprès du secrétariat et sur le site </a:t>
            </a:r>
            <a:r>
              <a:rPr lang="fr-FR" altLang="fr-FR" sz="800" b="1" dirty="0">
                <a:latin typeface="Cambria" pitchFamily="18" charset="0"/>
              </a:rPr>
              <a:t>www.villarceaux.com</a:t>
            </a:r>
            <a:r>
              <a:rPr lang="fr-FR" altLang="fr-FR" sz="800" dirty="0">
                <a:latin typeface="Cambria" pitchFamily="18" charset="0"/>
              </a:rPr>
              <a:t> à la rubrique :</a:t>
            </a:r>
          </a:p>
          <a:p>
            <a:pPr algn="just" defTabSz="927100" eaLnBrk="1" hangingPunct="1"/>
            <a:r>
              <a:rPr lang="fr-FR" altLang="fr-FR" sz="800" dirty="0">
                <a:latin typeface="Cambria" pitchFamily="18" charset="0"/>
              </a:rPr>
              <a:t>« </a:t>
            </a:r>
            <a:r>
              <a:rPr lang="fr-FR" altLang="fr-FR" sz="800" b="1" dirty="0">
                <a:latin typeface="Cambria" pitchFamily="18" charset="0"/>
              </a:rPr>
              <a:t>Compétitions/ Départs et résultats</a:t>
            </a:r>
            <a:r>
              <a:rPr lang="fr-FR" altLang="fr-FR" sz="800" dirty="0">
                <a:latin typeface="Cambria" pitchFamily="18" charset="0"/>
              </a:rPr>
              <a:t> »</a:t>
            </a:r>
            <a:endParaRPr lang="fr-FR" altLang="fr-FR" sz="800" b="1" u="sng" dirty="0">
              <a:latin typeface="Cambria" pitchFamily="18" charset="0"/>
            </a:endParaRPr>
          </a:p>
          <a:p>
            <a:pPr algn="just" defTabSz="927100" eaLnBrk="1" hangingPunct="1"/>
            <a:r>
              <a:rPr lang="fr-FR" altLang="fr-FR" sz="800" b="1" u="sng" dirty="0">
                <a:solidFill>
                  <a:srgbClr val="79CBDF"/>
                </a:solidFill>
                <a:latin typeface="Cambria" pitchFamily="18" charset="0"/>
              </a:rPr>
              <a:t>Résultats Compétitions</a:t>
            </a:r>
            <a:r>
              <a:rPr lang="fr-FR" altLang="fr-FR" sz="800" b="1" dirty="0">
                <a:solidFill>
                  <a:srgbClr val="79CBDF"/>
                </a:solidFill>
                <a:latin typeface="Cambria" pitchFamily="18" charset="0"/>
              </a:rPr>
              <a:t> : </a:t>
            </a:r>
            <a:r>
              <a:rPr lang="fr-FR" altLang="fr-FR" sz="800" dirty="0">
                <a:latin typeface="Cambria" pitchFamily="18" charset="0"/>
              </a:rPr>
              <a:t>Disponible après chaque compétition  sur le site - www.villarceaux.com à la rubrique:</a:t>
            </a:r>
          </a:p>
          <a:p>
            <a:pPr algn="just" defTabSz="927100" eaLnBrk="1" hangingPunct="1"/>
            <a:r>
              <a:rPr lang="fr-FR" altLang="fr-FR" sz="800" dirty="0">
                <a:latin typeface="Cambria" pitchFamily="18" charset="0"/>
              </a:rPr>
              <a:t>« </a:t>
            </a:r>
            <a:r>
              <a:rPr lang="fr-FR" altLang="fr-FR" sz="800" b="1" dirty="0">
                <a:latin typeface="Cambria" pitchFamily="18" charset="0"/>
              </a:rPr>
              <a:t>Compétitions/ Départs et résultats</a:t>
            </a:r>
            <a:r>
              <a:rPr lang="fr-FR" altLang="fr-FR" sz="800" dirty="0">
                <a:latin typeface="Cambria" pitchFamily="18" charset="0"/>
              </a:rPr>
              <a:t> »</a:t>
            </a:r>
            <a:endParaRPr lang="fr-FR" altLang="fr-FR" sz="800" b="1" u="sng" dirty="0">
              <a:latin typeface="Cambria" pitchFamily="18" charset="0"/>
            </a:endParaRPr>
          </a:p>
        </p:txBody>
      </p:sp>
      <p:sp>
        <p:nvSpPr>
          <p:cNvPr id="3085" name="Rectangle 363"/>
          <p:cNvSpPr>
            <a:spLocks noChangeArrowheads="1"/>
          </p:cNvSpPr>
          <p:nvPr/>
        </p:nvSpPr>
        <p:spPr bwMode="auto">
          <a:xfrm>
            <a:off x="-24671" y="2388770"/>
            <a:ext cx="2952328" cy="57308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lIns="92488" tIns="46244" rIns="92488" bIns="46244" anchor="ctr"/>
          <a:lstStyle/>
          <a:p>
            <a:pPr algn="ctr" defTabSz="927100" eaLnBrk="1" hangingPunct="1"/>
            <a:r>
              <a:rPr lang="fr-FR" altLang="fr-FR" sz="1200" b="1" dirty="0">
                <a:solidFill>
                  <a:srgbClr val="FF5050"/>
                </a:solidFill>
                <a:latin typeface="Cambria" pitchFamily="18" charset="0"/>
              </a:rPr>
              <a:t>Certificat </a:t>
            </a:r>
            <a:r>
              <a:rPr lang="fr-FR" altLang="fr-FR" sz="1200" b="1" dirty="0">
                <a:solidFill>
                  <a:srgbClr val="FF6969"/>
                </a:solidFill>
                <a:latin typeface="Cambria" pitchFamily="18" charset="0"/>
              </a:rPr>
              <a:t>médical obligatoire </a:t>
            </a:r>
            <a:r>
              <a:rPr lang="fr-FR" altLang="fr-FR" sz="1200" b="1" dirty="0">
                <a:latin typeface="Cambria" pitchFamily="18" charset="0"/>
              </a:rPr>
              <a:t>pour toute participation à une compétition</a:t>
            </a:r>
            <a:endParaRPr lang="fr-FR" altLang="fr-FR" sz="900" b="1" dirty="0">
              <a:latin typeface="Cambria" pitchFamily="18" charset="0"/>
            </a:endParaRPr>
          </a:p>
        </p:txBody>
      </p:sp>
      <p:pic>
        <p:nvPicPr>
          <p:cNvPr id="3086" name="Picture 349" descr="SA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93316" y="742205"/>
            <a:ext cx="932782" cy="1176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Rectangle 44"/>
          <p:cNvSpPr>
            <a:spLocks noChangeArrowheads="1"/>
          </p:cNvSpPr>
          <p:nvPr/>
        </p:nvSpPr>
        <p:spPr bwMode="auto">
          <a:xfrm>
            <a:off x="0" y="-1841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altLang="fr-FR">
              <a:latin typeface="Calibri" pitchFamily="34" charset="0"/>
            </a:endParaRPr>
          </a:p>
        </p:txBody>
      </p:sp>
      <p:sp>
        <p:nvSpPr>
          <p:cNvPr id="6167" name="Rectangle 338"/>
          <p:cNvSpPr>
            <a:spLocks noChangeArrowheads="1"/>
          </p:cNvSpPr>
          <p:nvPr/>
        </p:nvSpPr>
        <p:spPr bwMode="auto">
          <a:xfrm>
            <a:off x="6681788" y="6093296"/>
            <a:ext cx="3224212" cy="572617"/>
          </a:xfrm>
          <a:prstGeom prst="rect">
            <a:avLst/>
          </a:prstGeom>
          <a:noFill/>
          <a:ln>
            <a:noFill/>
          </a:ln>
        </p:spPr>
        <p:txBody>
          <a:bodyPr wrap="none" lIns="92488" tIns="46244" rIns="92488" bIns="46244" anchor="ctr"/>
          <a:lstStyle>
            <a:lvl1pPr defTabSz="927100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7100">
              <a:spcBef>
                <a:spcPct val="20000"/>
              </a:spcBef>
              <a:buChar char="–"/>
              <a:defRPr sz="29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71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71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71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71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sz="850" b="1" dirty="0">
                <a:latin typeface="Cambria" panose="02040503050406030204" pitchFamily="18" charset="0"/>
              </a:rPr>
              <a:t>Golf de Villarceaux - Château du Couvent - 95710 CHAUSSY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sz="850" b="1" u="sng" dirty="0">
                <a:solidFill>
                  <a:srgbClr val="79CBDF"/>
                </a:solidFill>
                <a:latin typeface="Cambria" panose="02040503050406030204" pitchFamily="18" charset="0"/>
              </a:rPr>
              <a:t>Secrétariat: </a:t>
            </a:r>
            <a:r>
              <a:rPr lang="fr-FR" sz="850" b="1" dirty="0">
                <a:latin typeface="Cambria" panose="02040503050406030204" pitchFamily="18" charset="0"/>
              </a:rPr>
              <a:t>01 34 67 73 83 – accueil@villarceaux.com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fr-FR" sz="850" b="1" u="sng" dirty="0">
                <a:solidFill>
                  <a:srgbClr val="79CBDF"/>
                </a:solidFill>
                <a:latin typeface="Cambria" panose="02040503050406030204" pitchFamily="18" charset="0"/>
              </a:rPr>
              <a:t>Restaurant : </a:t>
            </a:r>
            <a:r>
              <a:rPr lang="fr-FR" sz="850" b="1" dirty="0">
                <a:latin typeface="Cambria" panose="02040503050406030204" pitchFamily="18" charset="0"/>
              </a:rPr>
              <a:t>01 34 48 70 77– restaurant.villarceaux@gmail.com 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fr-FR" sz="900" b="1" dirty="0">
              <a:solidFill>
                <a:srgbClr val="663300"/>
              </a:solidFill>
              <a:latin typeface="Calibri" panose="020F0502020204030204" pitchFamily="34" charset="0"/>
            </a:endParaRPr>
          </a:p>
        </p:txBody>
      </p:sp>
      <p:pic>
        <p:nvPicPr>
          <p:cNvPr id="3089" name="Picture 343" descr="Plan accs Villarceaux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942" y="4222751"/>
            <a:ext cx="2968625" cy="2443162"/>
          </a:xfrm>
          <a:prstGeom prst="rect">
            <a:avLst/>
          </a:prstGeom>
          <a:solidFill>
            <a:srgbClr val="FFE7E7">
              <a:alpha val="43137"/>
            </a:srgbClr>
          </a:solidFill>
          <a:ln w="19050">
            <a:solidFill>
              <a:srgbClr val="3C887A"/>
            </a:solidFill>
            <a:miter lim="800000"/>
            <a:headEnd/>
            <a:tailEnd/>
          </a:ln>
        </p:spPr>
      </p:pic>
      <p:sp>
        <p:nvSpPr>
          <p:cNvPr id="3090" name="Rectangle 362"/>
          <p:cNvSpPr>
            <a:spLocks noChangeArrowheads="1"/>
          </p:cNvSpPr>
          <p:nvPr/>
        </p:nvSpPr>
        <p:spPr bwMode="auto">
          <a:xfrm>
            <a:off x="3313798" y="6079989"/>
            <a:ext cx="3121025" cy="571500"/>
          </a:xfrm>
          <a:prstGeom prst="rect">
            <a:avLst/>
          </a:prstGeom>
          <a:noFill/>
          <a:ln w="6350">
            <a:solidFill>
              <a:schemeClr val="tx1"/>
            </a:solidFill>
            <a:prstDash val="sysDash"/>
            <a:miter lim="800000"/>
            <a:headEnd/>
            <a:tailEnd/>
          </a:ln>
        </p:spPr>
        <p:txBody>
          <a:bodyPr lIns="92488" tIns="46244" rIns="92488" bIns="46244" anchor="ctr"/>
          <a:lstStyle/>
          <a:p>
            <a:pPr algn="just" defTabSz="927100" eaLnBrk="1" hangingPunct="1"/>
            <a:r>
              <a:rPr lang="fr-FR" altLang="fr-FR" sz="800" b="1" u="sng" dirty="0">
                <a:solidFill>
                  <a:srgbClr val="79CBDF"/>
                </a:solidFill>
                <a:latin typeface="Cambria" pitchFamily="18" charset="0"/>
              </a:rPr>
              <a:t>Hébergement possible à quelques minutes </a:t>
            </a:r>
            <a:r>
              <a:rPr lang="fr-FR" altLang="fr-FR" sz="800" b="1" dirty="0">
                <a:solidFill>
                  <a:srgbClr val="79CBDF"/>
                </a:solidFill>
                <a:latin typeface="Cambria" pitchFamily="18" charset="0"/>
              </a:rPr>
              <a:t>:  </a:t>
            </a:r>
            <a:r>
              <a:rPr lang="fr-FR" altLang="fr-FR" sz="800" dirty="0">
                <a:latin typeface="Cambria" pitchFamily="18" charset="0"/>
              </a:rPr>
              <a:t>Gîtes </a:t>
            </a:r>
            <a:r>
              <a:rPr lang="fr-FR" altLang="fr-FR" sz="800" dirty="0" err="1">
                <a:latin typeface="Cambria" pitchFamily="18" charset="0"/>
              </a:rPr>
              <a:t>Ecocentre</a:t>
            </a:r>
            <a:r>
              <a:rPr lang="fr-FR" altLang="fr-FR" sz="800" dirty="0">
                <a:latin typeface="Cambria" pitchFamily="18" charset="0"/>
              </a:rPr>
              <a:t> de la Bergerie de Villarceaux –  tél : 01 34 67 08 80 –</a:t>
            </a:r>
          </a:p>
          <a:p>
            <a:pPr algn="just" defTabSz="927100" eaLnBrk="1" hangingPunct="1"/>
            <a:r>
              <a:rPr lang="fr-FR" altLang="fr-FR" sz="800" dirty="0">
                <a:latin typeface="Cambria" pitchFamily="18" charset="0"/>
              </a:rPr>
              <a:t> E-mail :  contact@bergerie-villarceaux.org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62906" y="3284983"/>
            <a:ext cx="2952328" cy="76993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1100" b="1" u="sng" dirty="0">
                <a:solidFill>
                  <a:srgbClr val="FF5050"/>
                </a:solidFill>
                <a:latin typeface="Cambria" panose="02040503050406030204" pitchFamily="18" charset="0"/>
              </a:rPr>
              <a:t>Droits de compétitions : 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latin typeface="Cambria" panose="02040503050406030204" pitchFamily="18" charset="0"/>
              </a:rPr>
              <a:t>Compétitions sans remise des prix – </a:t>
            </a:r>
            <a:r>
              <a:rPr lang="fr-FR" sz="1100" dirty="0">
                <a:solidFill>
                  <a:schemeClr val="tx1"/>
                </a:solidFill>
                <a:latin typeface="Cambria" panose="02040503050406030204" pitchFamily="18" charset="0"/>
              </a:rPr>
              <a:t>7 €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latin typeface="Cambria" panose="02040503050406030204" pitchFamily="18" charset="0"/>
              </a:rPr>
              <a:t>Compétitions avec remise des prix – </a:t>
            </a:r>
            <a:r>
              <a:rPr lang="fr-FR" sz="1100" dirty="0">
                <a:solidFill>
                  <a:schemeClr val="tx1"/>
                </a:solidFill>
                <a:latin typeface="Cambria" panose="02040503050406030204" pitchFamily="18" charset="0"/>
              </a:rPr>
              <a:t>10 €</a:t>
            </a: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fr-FR" sz="1100" dirty="0">
                <a:latin typeface="Cambria" panose="02040503050406030204" pitchFamily="18" charset="0"/>
              </a:rPr>
              <a:t>Compétitions caritatives : 20 € minimum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61957" y="780423"/>
            <a:ext cx="2808312" cy="374441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" name="AutoShape 2" descr="RÃ©sultat de recherche d'images pour &quot;logo decathl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" name="AutoShape 4" descr="RÃ©sultat de recherche d'images pour &quot;logo decathl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0" name="AutoShape 2" descr="Résultat de recherche d'images pour &quot;carré golf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2" name="AutoShape 4" descr="Résultat de recherche d'images pour &quot;carré golf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998E365-92B4-4ABA-8ADA-CA1E1D98A3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49143" y="3075981"/>
            <a:ext cx="1606876" cy="418005"/>
          </a:xfrm>
          <a:prstGeom prst="rect">
            <a:avLst/>
          </a:prstGeom>
        </p:spPr>
      </p:pic>
      <p:sp>
        <p:nvSpPr>
          <p:cNvPr id="35" name="Rectangle 4">
            <a:extLst>
              <a:ext uri="{FF2B5EF4-FFF2-40B4-BE49-F238E27FC236}">
                <a16:creationId xmlns:a16="http://schemas.microsoft.com/office/drawing/2014/main" id="{B885FEBA-31DE-4139-8D38-860D7920D8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29888" y="116807"/>
            <a:ext cx="3180706" cy="418005"/>
          </a:xfrm>
          <a:prstGeom prst="rect">
            <a:avLst/>
          </a:prstGeom>
          <a:solidFill>
            <a:srgbClr val="6ABEAE"/>
          </a:solidFill>
          <a:ln>
            <a:solidFill>
              <a:schemeClr val="bg1"/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lIns="92488" tIns="46244" rIns="92488" bIns="46244" anchor="ctr"/>
          <a:lstStyle/>
          <a:p>
            <a:pPr algn="ctr" defTabSz="927100" eaLnBrk="1" hangingPunct="1">
              <a:defRPr/>
            </a:pPr>
            <a:r>
              <a:rPr lang="fr-FR" sz="2000" baseline="2000" dirty="0">
                <a:solidFill>
                  <a:schemeClr val="bg1"/>
                </a:solidFill>
                <a:latin typeface="Algerian" panose="04020705040A02060702" pitchFamily="82" charset="0"/>
                <a:ea typeface="Cambria" panose="02040503050406030204" pitchFamily="18" charset="0"/>
                <a:cs typeface="Times New Roman" panose="02020603050405020304" pitchFamily="18" charset="0"/>
              </a:rPr>
              <a:t>Partenariats compétitions 2024</a:t>
            </a:r>
            <a:endParaRPr lang="fr-FR" sz="2000" dirty="0">
              <a:solidFill>
                <a:schemeClr val="bg1"/>
              </a:solidFill>
              <a:latin typeface="Algerian" panose="04020705040A02060702" pitchFamily="82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Image 11">
            <a:extLst>
              <a:ext uri="{FF2B5EF4-FFF2-40B4-BE49-F238E27FC236}">
                <a16:creationId xmlns:a16="http://schemas.microsoft.com/office/drawing/2014/main" id="{E49BB590-82A6-7A9E-1DDA-FD2D91F4AC2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97410" y="3866863"/>
            <a:ext cx="1539945" cy="486469"/>
          </a:xfrm>
          <a:prstGeom prst="rect">
            <a:avLst/>
          </a:prstGeom>
        </p:spPr>
      </p:pic>
      <p:pic>
        <p:nvPicPr>
          <p:cNvPr id="5" name="Picture 2" descr="Entraide Marine-Adosm - L'Esprit d'équipage à terre">
            <a:extLst>
              <a:ext uri="{FF2B5EF4-FFF2-40B4-BE49-F238E27FC236}">
                <a16:creationId xmlns:a16="http://schemas.microsoft.com/office/drawing/2014/main" id="{66A4A12E-C250-F028-2A3B-AB8A60243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7614" y="1002313"/>
            <a:ext cx="1276070" cy="764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RÉATEUR DʼÉNERGIE COMMUNICATIVE">
            <a:extLst>
              <a:ext uri="{FF2B5EF4-FFF2-40B4-BE49-F238E27FC236}">
                <a16:creationId xmlns:a16="http://schemas.microsoft.com/office/drawing/2014/main" id="{BC19999C-229E-C39B-A849-8CD206E91A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2478" y="2078580"/>
            <a:ext cx="1083259" cy="556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98F4D209-B7E9-2957-8D94-D11E7EF3CE42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9485" y="2920741"/>
            <a:ext cx="1227379" cy="827595"/>
          </a:xfrm>
          <a:prstGeom prst="rect">
            <a:avLst/>
          </a:prstGeom>
        </p:spPr>
      </p:pic>
      <p:pic>
        <p:nvPicPr>
          <p:cNvPr id="13" name="Image 1">
            <a:extLst>
              <a:ext uri="{FF2B5EF4-FFF2-40B4-BE49-F238E27FC236}">
                <a16:creationId xmlns:a16="http://schemas.microsoft.com/office/drawing/2014/main" id="{999703AB-0CD9-CE40-310D-C3C2D75AD5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5276" y="898885"/>
            <a:ext cx="847754" cy="77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1">
            <a:extLst>
              <a:ext uri="{FF2B5EF4-FFF2-40B4-BE49-F238E27FC236}">
                <a16:creationId xmlns:a16="http://schemas.microsoft.com/office/drawing/2014/main" id="{654559B0-2D34-11A8-DEA9-DDAA5A8A6A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938" y="71438"/>
            <a:ext cx="30543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altLang="fr-FR" sz="4000" b="1" dirty="0">
                <a:solidFill>
                  <a:srgbClr val="79CBDF"/>
                </a:solidFill>
                <a:latin typeface="Edwardian Script ITC" pitchFamily="66" charset="0"/>
              </a:rPr>
              <a:t>Golf de Villarceaux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820FC9A6-C541-0226-EA38-346C9C9613CC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79CBD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39" y="279873"/>
            <a:ext cx="2301894" cy="20771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27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271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14356</TotalTime>
  <Words>636</Words>
  <Application>Microsoft Office PowerPoint</Application>
  <PresentationFormat>Format A4 (210 x 297 mm)</PresentationFormat>
  <Paragraphs>161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3" baseType="lpstr">
      <vt:lpstr>ＭＳ Ｐゴシック</vt:lpstr>
      <vt:lpstr>Algerian</vt:lpstr>
      <vt:lpstr>Andalus</vt:lpstr>
      <vt:lpstr>Arial</vt:lpstr>
      <vt:lpstr>Bell MT</vt:lpstr>
      <vt:lpstr>Bookman</vt:lpstr>
      <vt:lpstr>Bookman Old Style</vt:lpstr>
      <vt:lpstr>Calibri</vt:lpstr>
      <vt:lpstr>Cambria</vt:lpstr>
      <vt:lpstr>Edwardian Script ITC</vt:lpstr>
      <vt:lpstr>Modèle par défaut</vt:lpstr>
      <vt:lpstr>Présentation PowerPoint</vt:lpstr>
      <vt:lpstr>Présentation PowerPoint</vt:lpstr>
    </vt:vector>
  </TitlesOfParts>
  <Company>TOKHEIM SOFITAM APPLICATIONS S.A.S.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STENVOT</dc:creator>
  <cp:lastModifiedBy>Golf Villarceaux</cp:lastModifiedBy>
  <cp:revision>1176</cp:revision>
  <cp:lastPrinted>2024-01-16T11:10:29Z</cp:lastPrinted>
  <dcterms:created xsi:type="dcterms:W3CDTF">2010-01-10T20:01:00Z</dcterms:created>
  <dcterms:modified xsi:type="dcterms:W3CDTF">2024-03-31T07:15:19Z</dcterms:modified>
</cp:coreProperties>
</file>